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EBEFA85-CDA1-4C8E-A771-948E8E1AA24E}" type="datetimeFigureOut">
              <a:rPr lang="en-US" smtClean="0"/>
              <a:pPr/>
              <a:t>11/9/2009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855E3B3-3DDE-4A34-A84D-9DF42903ECB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BEFA85-CDA1-4C8E-A771-948E8E1AA24E}" type="datetimeFigureOut">
              <a:rPr lang="en-US" smtClean="0"/>
              <a:pPr/>
              <a:t>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55E3B3-3DDE-4A34-A84D-9DF42903EC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BEFA85-CDA1-4C8E-A771-948E8E1AA24E}" type="datetimeFigureOut">
              <a:rPr lang="en-US" smtClean="0"/>
              <a:pPr/>
              <a:t>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55E3B3-3DDE-4A34-A84D-9DF42903EC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EBEFA85-CDA1-4C8E-A771-948E8E1AA24E}" type="datetimeFigureOut">
              <a:rPr lang="en-US" smtClean="0"/>
              <a:pPr/>
              <a:t>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55E3B3-3DDE-4A34-A84D-9DF42903EC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EBEFA85-CDA1-4C8E-A771-948E8E1AA24E}" type="datetimeFigureOut">
              <a:rPr lang="en-US" smtClean="0"/>
              <a:pPr/>
              <a:t>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55E3B3-3DDE-4A34-A84D-9DF42903ECB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EBEFA85-CDA1-4C8E-A771-948E8E1AA24E}" type="datetimeFigureOut">
              <a:rPr lang="en-US" smtClean="0"/>
              <a:pPr/>
              <a:t>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55E3B3-3DDE-4A34-A84D-9DF42903EC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EBEFA85-CDA1-4C8E-A771-948E8E1AA24E}" type="datetimeFigureOut">
              <a:rPr lang="en-US" smtClean="0"/>
              <a:pPr/>
              <a:t>11/9/2009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55E3B3-3DDE-4A34-A84D-9DF42903EC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EBEFA85-CDA1-4C8E-A771-948E8E1AA24E}" type="datetimeFigureOut">
              <a:rPr lang="en-US" smtClean="0"/>
              <a:pPr/>
              <a:t>11/9/2009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55E3B3-3DDE-4A34-A84D-9DF42903EC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BEFA85-CDA1-4C8E-A771-948E8E1AA24E}" type="datetimeFigureOut">
              <a:rPr lang="en-US" smtClean="0"/>
              <a:pPr/>
              <a:t>11/9/2009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55E3B3-3DDE-4A34-A84D-9DF42903EC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EBEFA85-CDA1-4C8E-A771-948E8E1AA24E}" type="datetimeFigureOut">
              <a:rPr lang="en-US" smtClean="0"/>
              <a:pPr/>
              <a:t>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55E3B3-3DDE-4A34-A84D-9DF42903EC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EBEFA85-CDA1-4C8E-A771-948E8E1AA24E}" type="datetimeFigureOut">
              <a:rPr lang="en-US" smtClean="0"/>
              <a:pPr/>
              <a:t>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855E3B3-3DDE-4A34-A84D-9DF42903ECB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EBEFA85-CDA1-4C8E-A771-948E8E1AA24E}" type="datetimeFigureOut">
              <a:rPr lang="en-US" smtClean="0"/>
              <a:pPr/>
              <a:t>11/9/2009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855E3B3-3DDE-4A34-A84D-9DF42903ECB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youtube.com/watch?v=Xt0ucxOrPQ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psychclassics.yorku.ca/Watson/views.htm" TargetMode="External"/><Relationship Id="rId3" Type="http://schemas.openxmlformats.org/officeDocument/2006/relationships/hyperlink" Target="http://facweb.furman.edu/~einstein/watson/watson1.htm" TargetMode="External"/><Relationship Id="rId7" Type="http://schemas.openxmlformats.org/officeDocument/2006/relationships/hyperlink" Target="http://www.muskingum.edu/~psych/psycweb/history/watson.htm" TargetMode="External"/><Relationship Id="rId2" Type="http://schemas.openxmlformats.org/officeDocument/2006/relationships/hyperlink" Target="http://www.brynmawr.edu/Acads/Psych/rwozniak/watson.html" TargetMode="External"/><Relationship Id="rId1" Type="http://schemas.openxmlformats.org/officeDocument/2006/relationships/slideLayout" Target="../slideLayouts/slideLayout2.xml"/><Relationship Id="rId6" Type="http://schemas.openxmlformats.org/officeDocument/2006/relationships/hyperlink" Target="http://en.wikipedia.org/wiki/John_B._Watson" TargetMode="External"/><Relationship Id="rId5" Type="http://schemas.openxmlformats.org/officeDocument/2006/relationships/hyperlink" Target="http://www.britannica.com/EBchecked/topic/637615/John-B-Watson" TargetMode="External"/><Relationship Id="rId4" Type="http://schemas.openxmlformats.org/officeDocument/2006/relationships/hyperlink" Target="http://psychology.about.com/b/2008/02/09/257235.htm" TargetMode="External"/><Relationship Id="rId9" Type="http://schemas.openxmlformats.org/officeDocument/2006/relationships/hyperlink" Target="http://www.pbs.org/wgbh/aso/databank/entries/bhwats.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04800"/>
            <a:ext cx="7772400" cy="1470025"/>
          </a:xfrm>
        </p:spPr>
        <p:txBody>
          <a:bodyPr/>
          <a:lstStyle/>
          <a:p>
            <a:r>
              <a:rPr lang="en-US" dirty="0" smtClean="0"/>
              <a:t>John Broadus Watson</a:t>
            </a:r>
            <a:endParaRPr lang="en-US" dirty="0"/>
          </a:p>
        </p:txBody>
      </p:sp>
      <p:sp>
        <p:nvSpPr>
          <p:cNvPr id="3" name="Subtitle 2"/>
          <p:cNvSpPr>
            <a:spLocks noGrp="1"/>
          </p:cNvSpPr>
          <p:nvPr>
            <p:ph type="subTitle" idx="1"/>
          </p:nvPr>
        </p:nvSpPr>
        <p:spPr>
          <a:xfrm>
            <a:off x="1371600" y="5257800"/>
            <a:ext cx="6400800" cy="1295400"/>
          </a:xfrm>
        </p:spPr>
        <p:txBody>
          <a:bodyPr>
            <a:normAutofit fontScale="92500" lnSpcReduction="10000"/>
          </a:bodyPr>
          <a:lstStyle/>
          <a:p>
            <a:r>
              <a:rPr lang="en-US" dirty="0" smtClean="0"/>
              <a:t>Pablo Kawas</a:t>
            </a:r>
          </a:p>
          <a:p>
            <a:r>
              <a:rPr lang="en-US" dirty="0" smtClean="0"/>
              <a:t>IB Psychology</a:t>
            </a:r>
          </a:p>
          <a:p>
            <a:r>
              <a:rPr lang="en-US" dirty="0" smtClean="0"/>
              <a:t>MR D.</a:t>
            </a:r>
            <a:endParaRPr lang="en-US" dirty="0"/>
          </a:p>
        </p:txBody>
      </p:sp>
      <p:pic>
        <p:nvPicPr>
          <p:cNvPr id="1026" name="Picture 2" descr="http://www.nndb.com/people/078/000030985/john-b-watson-1-sized.jpg"/>
          <p:cNvPicPr>
            <a:picLocks noChangeAspect="1" noChangeArrowheads="1"/>
          </p:cNvPicPr>
          <p:nvPr/>
        </p:nvPicPr>
        <p:blipFill>
          <a:blip r:embed="rId2" cstate="print"/>
          <a:srcRect/>
          <a:stretch>
            <a:fillRect/>
          </a:stretch>
        </p:blipFill>
        <p:spPr bwMode="auto">
          <a:xfrm>
            <a:off x="2057400" y="1905000"/>
            <a:ext cx="3068989" cy="4495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Behaviorism</a:t>
            </a:r>
            <a:endParaRPr lang="en-US" dirty="0"/>
          </a:p>
        </p:txBody>
      </p:sp>
      <p:sp>
        <p:nvSpPr>
          <p:cNvPr id="3" name="Content Placeholder 2"/>
          <p:cNvSpPr>
            <a:spLocks noGrp="1"/>
          </p:cNvSpPr>
          <p:nvPr>
            <p:ph idx="1"/>
          </p:nvPr>
        </p:nvSpPr>
        <p:spPr/>
        <p:txBody>
          <a:bodyPr>
            <a:normAutofit/>
          </a:bodyPr>
          <a:lstStyle/>
          <a:p>
            <a:r>
              <a:rPr lang="en-US" dirty="0" smtClean="0"/>
              <a:t>Psychology as the behaviorist views it is a purely objective experimental branch of natural science. Its theoretical goal is the prediction and control of behavior. Introspection forms no essential part of its methods, nor is the scientific value of its data dependent upon the readiness with which they lend themselves to interpretation in terms of consciousness. </a:t>
            </a:r>
            <a:endParaRPr lang="en-US" dirty="0"/>
          </a:p>
        </p:txBody>
      </p:sp>
      <p:pic>
        <p:nvPicPr>
          <p:cNvPr id="23554" name="Picture 2" descr="http://byfiles.storage.live.com/y1pyF4fc9l5P6Im9Ce_Cje9WP_pX_m0f4Pe1zJJf64LId6PUaWC0BLSZmXS82oFxXS-Mm8rEV1uFBUOwfDMFuQsZw"/>
          <p:cNvPicPr>
            <a:picLocks noChangeAspect="1" noChangeArrowheads="1"/>
          </p:cNvPicPr>
          <p:nvPr/>
        </p:nvPicPr>
        <p:blipFill>
          <a:blip r:embed="rId2" cstate="print"/>
          <a:srcRect/>
          <a:stretch>
            <a:fillRect/>
          </a:stretch>
        </p:blipFill>
        <p:spPr bwMode="auto">
          <a:xfrm>
            <a:off x="6728962" y="4343400"/>
            <a:ext cx="1729237" cy="25146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Behaviorism</a:t>
            </a:r>
            <a:endParaRPr lang="en-US" dirty="0"/>
          </a:p>
        </p:txBody>
      </p:sp>
      <p:sp>
        <p:nvSpPr>
          <p:cNvPr id="3" name="Content Placeholder 2"/>
          <p:cNvSpPr>
            <a:spLocks noGrp="1"/>
          </p:cNvSpPr>
          <p:nvPr>
            <p:ph idx="1"/>
          </p:nvPr>
        </p:nvSpPr>
        <p:spPr/>
        <p:txBody>
          <a:bodyPr/>
          <a:lstStyle/>
          <a:p>
            <a:r>
              <a:rPr lang="en-US" dirty="0" smtClean="0"/>
              <a:t>The behaviorist, in his efforts to get a unitary scheme of animal response, recognizes no dividing line between man and brute. The behavior of man, with all of its refinement and complexity, forms only a part of the behaviorist's total scheme of investigation.</a:t>
            </a:r>
            <a:endParaRPr lang="en-US" dirty="0"/>
          </a:p>
        </p:txBody>
      </p:sp>
      <p:pic>
        <p:nvPicPr>
          <p:cNvPr id="22530" name="Picture 2" descr="http://edtechguy.files.wordpress.com/2008/04/types-of-behav.png"/>
          <p:cNvPicPr>
            <a:picLocks noChangeAspect="1" noChangeArrowheads="1"/>
          </p:cNvPicPr>
          <p:nvPr/>
        </p:nvPicPr>
        <p:blipFill>
          <a:blip r:embed="rId2" cstate="print"/>
          <a:srcRect/>
          <a:stretch>
            <a:fillRect/>
          </a:stretch>
        </p:blipFill>
        <p:spPr bwMode="auto">
          <a:xfrm>
            <a:off x="3048000" y="3886200"/>
            <a:ext cx="5267325" cy="276225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Behaviorism</a:t>
            </a:r>
            <a:endParaRPr lang="en-US" dirty="0"/>
          </a:p>
        </p:txBody>
      </p:sp>
      <p:sp>
        <p:nvSpPr>
          <p:cNvPr id="3" name="Content Placeholder 2"/>
          <p:cNvSpPr>
            <a:spLocks noGrp="1"/>
          </p:cNvSpPr>
          <p:nvPr>
            <p:ph idx="1"/>
          </p:nvPr>
        </p:nvSpPr>
        <p:spPr/>
        <p:txBody>
          <a:bodyPr/>
          <a:lstStyle/>
          <a:p>
            <a:pPr>
              <a:buNone/>
            </a:pPr>
            <a:r>
              <a:rPr lang="en-US" dirty="0" smtClean="0"/>
              <a:t>	What you just read is the first paragraph of Watson article, “Psychology as the Behaviorist Views It”. In it we can clearly notice the main concept, that is that behavior can be controlled or manipulating through proper conditioning. </a:t>
            </a:r>
            <a:endParaRPr lang="en-US" dirty="0"/>
          </a:p>
        </p:txBody>
      </p:sp>
      <p:pic>
        <p:nvPicPr>
          <p:cNvPr id="24578" name="Picture 2" descr="http://www.usu.edu/psycho101/lectures/chp4learning/cartoon_dog.gif"/>
          <p:cNvPicPr>
            <a:picLocks noChangeAspect="1" noChangeArrowheads="1"/>
          </p:cNvPicPr>
          <p:nvPr/>
        </p:nvPicPr>
        <p:blipFill>
          <a:blip r:embed="rId2" cstate="print"/>
          <a:srcRect/>
          <a:stretch>
            <a:fillRect/>
          </a:stretch>
        </p:blipFill>
        <p:spPr bwMode="auto">
          <a:xfrm>
            <a:off x="4114800" y="3657600"/>
            <a:ext cx="2276475" cy="301942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Little Albert</a:t>
            </a:r>
            <a:endParaRPr lang="en-US" dirty="0"/>
          </a:p>
        </p:txBody>
      </p:sp>
      <p:sp>
        <p:nvSpPr>
          <p:cNvPr id="3" name="Content Placeholder 2"/>
          <p:cNvSpPr>
            <a:spLocks noGrp="1"/>
          </p:cNvSpPr>
          <p:nvPr>
            <p:ph idx="1"/>
          </p:nvPr>
        </p:nvSpPr>
        <p:spPr/>
        <p:txBody>
          <a:bodyPr/>
          <a:lstStyle/>
          <a:p>
            <a:r>
              <a:rPr lang="en-US" dirty="0" smtClean="0"/>
              <a:t>Many consider this experiment, carried out by Watson and his assistant Rosalie Rayner in 1920 to be very controversial. The goal of the experiment was to show how principles of, at the time recently discovered, classical conditioning could be applied to condition fear of a white rat into "Little Albert", an 11-month-old boy.</a:t>
            </a:r>
            <a:endParaRPr lang="en-US" dirty="0"/>
          </a:p>
        </p:txBody>
      </p:sp>
      <p:pic>
        <p:nvPicPr>
          <p:cNvPr id="25602" name="Picture 2" descr="http://1.bp.blogspot.com/_Vy90gyy20wM/SAxodQBhbLI/AAAAAAAAAXg/8HPVPS19OWk/s320/w&amp;albert.jpg"/>
          <p:cNvPicPr>
            <a:picLocks noChangeAspect="1" noChangeArrowheads="1"/>
          </p:cNvPicPr>
          <p:nvPr/>
        </p:nvPicPr>
        <p:blipFill>
          <a:blip r:embed="rId2" cstate="print"/>
          <a:srcRect/>
          <a:stretch>
            <a:fillRect/>
          </a:stretch>
        </p:blipFill>
        <p:spPr bwMode="auto">
          <a:xfrm>
            <a:off x="3276600" y="4648200"/>
            <a:ext cx="3019425" cy="16383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Little Albert</a:t>
            </a:r>
            <a:endParaRPr lang="en-US" dirty="0"/>
          </a:p>
        </p:txBody>
      </p:sp>
      <p:sp>
        <p:nvSpPr>
          <p:cNvPr id="3" name="Content Placeholder 2"/>
          <p:cNvSpPr>
            <a:spLocks noGrp="1"/>
          </p:cNvSpPr>
          <p:nvPr>
            <p:ph idx="1"/>
          </p:nvPr>
        </p:nvSpPr>
        <p:spPr/>
        <p:txBody>
          <a:bodyPr/>
          <a:lstStyle/>
          <a:p>
            <a:r>
              <a:rPr lang="en-US" dirty="0" smtClean="0"/>
              <a:t>The experiment consisted of presenting a small white rat, among other animals, to 11 month old Albert. At first he showed no response, but after several times of presenting the rat with a loud noise, Little Albert cried at the sight of the rat. The fear had been conditioned.</a:t>
            </a:r>
            <a:endParaRPr lang="en-US" dirty="0"/>
          </a:p>
        </p:txBody>
      </p:sp>
      <p:pic>
        <p:nvPicPr>
          <p:cNvPr id="26626" name="Picture 2" descr="http://www.highestfive.com/wp-content/uploads/little-albert.jpg"/>
          <p:cNvPicPr>
            <a:picLocks noChangeAspect="1" noChangeArrowheads="1"/>
          </p:cNvPicPr>
          <p:nvPr/>
        </p:nvPicPr>
        <p:blipFill>
          <a:blip r:embed="rId2" cstate="print"/>
          <a:srcRect/>
          <a:stretch>
            <a:fillRect/>
          </a:stretch>
        </p:blipFill>
        <p:spPr bwMode="auto">
          <a:xfrm>
            <a:off x="3200400" y="4114800"/>
            <a:ext cx="2667000" cy="2492737"/>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Little Albert</a:t>
            </a:r>
            <a:endParaRPr lang="en-US" dirty="0"/>
          </a:p>
        </p:txBody>
      </p:sp>
      <p:sp>
        <p:nvSpPr>
          <p:cNvPr id="3" name="Content Placeholder 2"/>
          <p:cNvSpPr>
            <a:spLocks noGrp="1"/>
          </p:cNvSpPr>
          <p:nvPr>
            <p:ph idx="1"/>
          </p:nvPr>
        </p:nvSpPr>
        <p:spPr/>
        <p:txBody>
          <a:bodyPr/>
          <a:lstStyle/>
          <a:p>
            <a:r>
              <a:rPr lang="en-US" dirty="0" smtClean="0"/>
              <a:t>The “Little Albert” experiment was and is strongly criticized now a days. The reason for the harsh criticism is it un-ethical nature. An 11 month old baby was put into psychological suffering without its consent, but this part is irrelevant because of the fact that your striking fear into an infant.</a:t>
            </a:r>
            <a:endParaRPr lang="en-US" dirty="0"/>
          </a:p>
        </p:txBody>
      </p:sp>
      <p:pic>
        <p:nvPicPr>
          <p:cNvPr id="27650" name="Picture 2" descr="http://www.bdrum.com/p130grp5/images/image014.jpg"/>
          <p:cNvPicPr>
            <a:picLocks noChangeAspect="1" noChangeArrowheads="1"/>
          </p:cNvPicPr>
          <p:nvPr/>
        </p:nvPicPr>
        <p:blipFill>
          <a:blip r:embed="rId2" cstate="print"/>
          <a:srcRect/>
          <a:stretch>
            <a:fillRect/>
          </a:stretch>
        </p:blipFill>
        <p:spPr bwMode="auto">
          <a:xfrm>
            <a:off x="2667000" y="4419600"/>
            <a:ext cx="3381375" cy="218122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Rosalie Rayner</a:t>
            </a:r>
            <a:endParaRPr lang="en-US" dirty="0"/>
          </a:p>
        </p:txBody>
      </p:sp>
      <p:sp>
        <p:nvSpPr>
          <p:cNvPr id="3" name="Content Placeholder 2"/>
          <p:cNvSpPr>
            <a:spLocks noGrp="1"/>
          </p:cNvSpPr>
          <p:nvPr>
            <p:ph idx="1"/>
          </p:nvPr>
        </p:nvSpPr>
        <p:spPr/>
        <p:txBody>
          <a:bodyPr/>
          <a:lstStyle/>
          <a:p>
            <a:r>
              <a:rPr lang="en-US" dirty="0" smtClean="0"/>
              <a:t>Rosalie Rayner was Watson’s assistant for many years. She was her student at John Hopkins University, from which he was asked to leave for holding an affair with her. This caused Watson to divorce his wife, and during the divorce process, many newspapers published information about his romance with Rosalie.</a:t>
            </a:r>
            <a:endParaRPr lang="en-US" dirty="0"/>
          </a:p>
        </p:txBody>
      </p:sp>
      <p:pic>
        <p:nvPicPr>
          <p:cNvPr id="28674" name="Picture 2" descr="http://www.ovejaselectricas.es/wp-content/jbwwife2.jpg"/>
          <p:cNvPicPr>
            <a:picLocks noChangeAspect="1" noChangeArrowheads="1"/>
          </p:cNvPicPr>
          <p:nvPr/>
        </p:nvPicPr>
        <p:blipFill>
          <a:blip r:embed="rId2" cstate="print"/>
          <a:srcRect/>
          <a:stretch>
            <a:fillRect/>
          </a:stretch>
        </p:blipFill>
        <p:spPr bwMode="auto">
          <a:xfrm>
            <a:off x="6705600" y="4267200"/>
            <a:ext cx="1651029" cy="2371979"/>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Advertising</a:t>
            </a:r>
            <a:endParaRPr lang="en-US" dirty="0"/>
          </a:p>
        </p:txBody>
      </p:sp>
      <p:sp>
        <p:nvSpPr>
          <p:cNvPr id="3" name="Content Placeholder 2"/>
          <p:cNvSpPr>
            <a:spLocks noGrp="1"/>
          </p:cNvSpPr>
          <p:nvPr>
            <p:ph idx="1"/>
          </p:nvPr>
        </p:nvSpPr>
        <p:spPr/>
        <p:txBody>
          <a:bodyPr/>
          <a:lstStyle/>
          <a:p>
            <a:r>
              <a:rPr lang="en-US" dirty="0" smtClean="0"/>
              <a:t>After his long life as a psychologist Watson roamed in the land of advertising. Thanks to contacts provided by a old colleague, Watson began working for the US advertising agency J. Walter Thompson. </a:t>
            </a:r>
            <a:endParaRPr lang="en-US" dirty="0"/>
          </a:p>
        </p:txBody>
      </p:sp>
      <p:pic>
        <p:nvPicPr>
          <p:cNvPr id="29698" name="Picture 2" descr="http://www.seeklogo.com/images/J/J__Walter_Thompson-logo-3EBC2234DF-seeklogo.com.gif"/>
          <p:cNvPicPr>
            <a:picLocks noChangeAspect="1" noChangeArrowheads="1"/>
          </p:cNvPicPr>
          <p:nvPr/>
        </p:nvPicPr>
        <p:blipFill>
          <a:blip r:embed="rId2" cstate="print"/>
          <a:srcRect/>
          <a:stretch>
            <a:fillRect/>
          </a:stretch>
        </p:blipFill>
        <p:spPr bwMode="auto">
          <a:xfrm>
            <a:off x="2438400" y="3962400"/>
            <a:ext cx="3962400" cy="23622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Advertising</a:t>
            </a:r>
            <a:endParaRPr lang="en-US" dirty="0"/>
          </a:p>
        </p:txBody>
      </p:sp>
      <p:sp>
        <p:nvSpPr>
          <p:cNvPr id="3" name="Content Placeholder 2"/>
          <p:cNvSpPr>
            <a:spLocks noGrp="1"/>
          </p:cNvSpPr>
          <p:nvPr>
            <p:ph idx="1"/>
          </p:nvPr>
        </p:nvSpPr>
        <p:spPr/>
        <p:txBody>
          <a:bodyPr/>
          <a:lstStyle/>
          <a:p>
            <a:r>
              <a:rPr lang="en-US" dirty="0" smtClean="0"/>
              <a:t>Watson started as a modest apprentice in the area of advertising, but due to the obvious relationship between advertising and psychology he was promoted to vice-president in less than 2 years. He was making much more money than he did in the past with his academic salary.</a:t>
            </a:r>
            <a:endParaRPr lang="en-US" dirty="0"/>
          </a:p>
        </p:txBody>
      </p:sp>
      <p:pic>
        <p:nvPicPr>
          <p:cNvPr id="30722" name="Picture 2" descr="http://admissions.rutgers.edu/images/newsletter/srs5646/Blue_Money.jpg"/>
          <p:cNvPicPr>
            <a:picLocks noChangeAspect="1" noChangeArrowheads="1"/>
          </p:cNvPicPr>
          <p:nvPr/>
        </p:nvPicPr>
        <p:blipFill>
          <a:blip r:embed="rId2" cstate="print"/>
          <a:srcRect/>
          <a:stretch>
            <a:fillRect/>
          </a:stretch>
        </p:blipFill>
        <p:spPr bwMode="auto">
          <a:xfrm>
            <a:off x="4057650" y="4114800"/>
            <a:ext cx="3181350" cy="254508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Life</a:t>
            </a:r>
            <a:endParaRPr lang="en-US" dirty="0"/>
          </a:p>
        </p:txBody>
      </p:sp>
      <p:sp>
        <p:nvSpPr>
          <p:cNvPr id="3" name="Content Placeholder 2"/>
          <p:cNvSpPr>
            <a:spLocks noGrp="1"/>
          </p:cNvSpPr>
          <p:nvPr>
            <p:ph idx="1"/>
          </p:nvPr>
        </p:nvSpPr>
        <p:spPr/>
        <p:txBody>
          <a:bodyPr/>
          <a:lstStyle/>
          <a:p>
            <a:r>
              <a:rPr lang="en-US" dirty="0" smtClean="0"/>
              <a:t>Watson retired from writing for the public in 1936 and retired from advertising when he was about 65 years old. He lived his last years in a farm with a female companion. It was rumored that he was an alcoholic, but left it on recommendations of a physician. Watson burned many of his letters and works, limiting historians and psychologists the information about him.</a:t>
            </a:r>
            <a:endParaRPr lang="en-US" dirty="0"/>
          </a:p>
        </p:txBody>
      </p:sp>
      <p:pic>
        <p:nvPicPr>
          <p:cNvPr id="31746" name="Picture 2" descr="http://www.elblogdealexs.com/wp-content/uploads/2009/04/alcohol.gif"/>
          <p:cNvPicPr>
            <a:picLocks noChangeAspect="1" noChangeArrowheads="1"/>
          </p:cNvPicPr>
          <p:nvPr/>
        </p:nvPicPr>
        <p:blipFill>
          <a:blip r:embed="rId2" cstate="print"/>
          <a:srcRect/>
          <a:stretch>
            <a:fillRect/>
          </a:stretch>
        </p:blipFill>
        <p:spPr bwMode="auto">
          <a:xfrm>
            <a:off x="1524000" y="4724400"/>
            <a:ext cx="1789671" cy="198653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Data</a:t>
            </a:r>
            <a:endParaRPr lang="en-US" dirty="0"/>
          </a:p>
        </p:txBody>
      </p:sp>
      <p:sp>
        <p:nvSpPr>
          <p:cNvPr id="3" name="Content Placeholder 2"/>
          <p:cNvSpPr>
            <a:spLocks noGrp="1"/>
          </p:cNvSpPr>
          <p:nvPr>
            <p:ph idx="1"/>
          </p:nvPr>
        </p:nvSpPr>
        <p:spPr/>
        <p:txBody>
          <a:bodyPr/>
          <a:lstStyle/>
          <a:p>
            <a:r>
              <a:rPr lang="en-US" b="1" dirty="0" smtClean="0">
                <a:latin typeface="Arial" pitchFamily="34" charset="0"/>
                <a:cs typeface="Arial" pitchFamily="34" charset="0"/>
              </a:rPr>
              <a:t>Born:</a:t>
            </a:r>
            <a:r>
              <a:rPr lang="en-US" dirty="0" smtClean="0">
                <a:latin typeface="Arial" pitchFamily="34" charset="0"/>
                <a:cs typeface="Arial" pitchFamily="34" charset="0"/>
              </a:rPr>
              <a:t> </a:t>
            </a:r>
            <a:r>
              <a:rPr lang="en-US" u="sng" dirty="0" smtClean="0">
                <a:latin typeface="Arial" pitchFamily="34" charset="0"/>
                <a:cs typeface="Arial" pitchFamily="34" charset="0"/>
              </a:rPr>
              <a:t>9-January-1878</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Birthplace:</a:t>
            </a:r>
            <a:r>
              <a:rPr lang="en-US" dirty="0" smtClean="0">
                <a:latin typeface="Arial" pitchFamily="34" charset="0"/>
                <a:cs typeface="Arial" pitchFamily="34" charset="0"/>
              </a:rPr>
              <a:t> </a:t>
            </a:r>
            <a:r>
              <a:rPr lang="en-US" u="sng" dirty="0" smtClean="0">
                <a:latin typeface="Arial" pitchFamily="34" charset="0"/>
                <a:cs typeface="Arial" pitchFamily="34" charset="0"/>
              </a:rPr>
              <a:t>Greenville, South Carolina</a:t>
            </a:r>
            <a:br>
              <a:rPr lang="en-US" u="sng" dirty="0" smtClean="0">
                <a:latin typeface="Arial" pitchFamily="34" charset="0"/>
                <a:cs typeface="Arial" pitchFamily="34" charset="0"/>
              </a:rPr>
            </a:br>
            <a:r>
              <a:rPr lang="en-US" b="1" dirty="0" smtClean="0">
                <a:latin typeface="Arial" pitchFamily="34" charset="0"/>
                <a:cs typeface="Arial" pitchFamily="34" charset="0"/>
              </a:rPr>
              <a:t>Died:</a:t>
            </a:r>
            <a:r>
              <a:rPr lang="en-US" dirty="0" smtClean="0">
                <a:latin typeface="Arial" pitchFamily="34" charset="0"/>
                <a:cs typeface="Arial" pitchFamily="34" charset="0"/>
              </a:rPr>
              <a:t> </a:t>
            </a:r>
            <a:r>
              <a:rPr lang="en-US" u="sng" dirty="0" smtClean="0">
                <a:latin typeface="Arial" pitchFamily="34" charset="0"/>
                <a:cs typeface="Arial" pitchFamily="34" charset="0"/>
              </a:rPr>
              <a:t>25-September-1958</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Location of death:</a:t>
            </a:r>
            <a:r>
              <a:rPr lang="en-US" dirty="0" smtClean="0">
                <a:latin typeface="Arial" pitchFamily="34" charset="0"/>
                <a:cs typeface="Arial" pitchFamily="34" charset="0"/>
              </a:rPr>
              <a:t> </a:t>
            </a:r>
            <a:r>
              <a:rPr lang="en-US" u="sng" dirty="0" smtClean="0">
                <a:latin typeface="Arial" pitchFamily="34" charset="0"/>
                <a:cs typeface="Arial" pitchFamily="34" charset="0"/>
              </a:rPr>
              <a:t>New York City</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Cause of death:</a:t>
            </a:r>
            <a:r>
              <a:rPr lang="en-US" dirty="0" smtClean="0">
                <a:latin typeface="Arial" pitchFamily="34" charset="0"/>
                <a:cs typeface="Arial" pitchFamily="34" charset="0"/>
              </a:rPr>
              <a:t> </a:t>
            </a:r>
            <a:r>
              <a:rPr lang="en-US" u="sng" dirty="0" smtClean="0">
                <a:latin typeface="Arial" pitchFamily="34" charset="0"/>
                <a:cs typeface="Arial" pitchFamily="34" charset="0"/>
              </a:rPr>
              <a:t>Infection</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smtClean="0">
              <a:latin typeface="Arial" pitchFamily="34" charset="0"/>
              <a:cs typeface="Arial" pitchFamily="34" charset="0"/>
            </a:endParaRPr>
          </a:p>
          <a:p>
            <a:r>
              <a:rPr lang="en-US" b="1" dirty="0" smtClean="0">
                <a:latin typeface="Arial" pitchFamily="34" charset="0"/>
                <a:cs typeface="Arial" pitchFamily="34" charset="0"/>
              </a:rPr>
              <a:t>Gender:</a:t>
            </a:r>
            <a:r>
              <a:rPr lang="en-US" dirty="0" smtClean="0">
                <a:latin typeface="Arial" pitchFamily="34" charset="0"/>
                <a:cs typeface="Arial" pitchFamily="34" charset="0"/>
              </a:rPr>
              <a:t> </a:t>
            </a:r>
            <a:r>
              <a:rPr lang="en-US" u="sng" dirty="0" smtClean="0">
                <a:latin typeface="Arial" pitchFamily="34" charset="0"/>
                <a:cs typeface="Arial" pitchFamily="34" charset="0"/>
              </a:rPr>
              <a:t>Male</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Race or Ethnicity:</a:t>
            </a:r>
            <a:r>
              <a:rPr lang="en-US" dirty="0" smtClean="0">
                <a:latin typeface="Arial" pitchFamily="34" charset="0"/>
                <a:cs typeface="Arial" pitchFamily="34" charset="0"/>
              </a:rPr>
              <a:t> </a:t>
            </a:r>
            <a:r>
              <a:rPr lang="en-US" u="sng" dirty="0" smtClean="0">
                <a:latin typeface="Arial" pitchFamily="34" charset="0"/>
                <a:cs typeface="Arial" pitchFamily="34" charset="0"/>
              </a:rPr>
              <a:t>White</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Sexual orientation:</a:t>
            </a:r>
            <a:r>
              <a:rPr lang="en-US" dirty="0" smtClean="0">
                <a:latin typeface="Arial" pitchFamily="34" charset="0"/>
                <a:cs typeface="Arial" pitchFamily="34" charset="0"/>
              </a:rPr>
              <a:t> </a:t>
            </a:r>
            <a:r>
              <a:rPr lang="en-US" u="sng" dirty="0" smtClean="0">
                <a:latin typeface="Arial" pitchFamily="34" charset="0"/>
                <a:cs typeface="Arial" pitchFamily="34" charset="0"/>
              </a:rPr>
              <a:t>Straight</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b="1" dirty="0" smtClean="0">
                <a:latin typeface="Arial" pitchFamily="34" charset="0"/>
                <a:cs typeface="Arial" pitchFamily="34" charset="0"/>
              </a:rPr>
              <a:t>Occupation:</a:t>
            </a:r>
            <a:r>
              <a:rPr lang="en-US" dirty="0" smtClean="0">
                <a:latin typeface="Arial" pitchFamily="34" charset="0"/>
                <a:cs typeface="Arial" pitchFamily="34" charset="0"/>
              </a:rPr>
              <a:t> </a:t>
            </a:r>
            <a:r>
              <a:rPr lang="en-US" u="sng" dirty="0" smtClean="0">
                <a:latin typeface="Arial" pitchFamily="34" charset="0"/>
                <a:cs typeface="Arial" pitchFamily="34" charset="0"/>
              </a:rPr>
              <a:t>Psychologist</a:t>
            </a:r>
          </a:p>
          <a:p>
            <a:pPr>
              <a:buNone/>
            </a:pPr>
            <a:endParaRPr lang="en-US" dirty="0"/>
          </a:p>
        </p:txBody>
      </p:sp>
      <p:pic>
        <p:nvPicPr>
          <p:cNvPr id="17410" name="Picture 2" descr="http://web03.bestplaces.net/city/Greenville_SC.gif"/>
          <p:cNvPicPr>
            <a:picLocks noChangeAspect="1" noChangeArrowheads="1"/>
          </p:cNvPicPr>
          <p:nvPr/>
        </p:nvPicPr>
        <p:blipFill>
          <a:blip r:embed="rId2" cstate="print"/>
          <a:srcRect/>
          <a:stretch>
            <a:fillRect/>
          </a:stretch>
        </p:blipFill>
        <p:spPr bwMode="auto">
          <a:xfrm>
            <a:off x="5867400" y="3276600"/>
            <a:ext cx="3124200" cy="31242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Life</a:t>
            </a:r>
            <a:endParaRPr lang="en-US" dirty="0"/>
          </a:p>
        </p:txBody>
      </p:sp>
      <p:sp>
        <p:nvSpPr>
          <p:cNvPr id="3" name="Content Placeholder 2"/>
          <p:cNvSpPr>
            <a:spLocks noGrp="1"/>
          </p:cNvSpPr>
          <p:nvPr>
            <p:ph idx="1"/>
          </p:nvPr>
        </p:nvSpPr>
        <p:spPr/>
        <p:txBody>
          <a:bodyPr/>
          <a:lstStyle/>
          <a:p>
            <a:r>
              <a:rPr lang="en-US" dirty="0" smtClean="0"/>
              <a:t>Watson died in 1958 at the age of 80, shortly after receiving a citation from the American Psychological Association for his contributions to psychology. An interesting fact is that he is credited with the concept of “coffee breaks” after a campaign for Maxwell House coffee. </a:t>
            </a:r>
            <a:endParaRPr lang="en-US" dirty="0"/>
          </a:p>
        </p:txBody>
      </p:sp>
      <p:pic>
        <p:nvPicPr>
          <p:cNvPr id="32770" name="Picture 2" descr="http://api.ning.com/files/KDXu4vtJnMmS3mGEpE0Y6SZvgEPQX3ReE25u4WfYK*baKInsFoZ7z-moiVYOIRy-*7lB4oxjdAm50Eti3gOVZE1LmtmazFgZ/coffeebreak.jpg"/>
          <p:cNvPicPr>
            <a:picLocks noChangeAspect="1" noChangeArrowheads="1"/>
          </p:cNvPicPr>
          <p:nvPr/>
        </p:nvPicPr>
        <p:blipFill>
          <a:blip r:embed="rId2" cstate="print"/>
          <a:srcRect/>
          <a:stretch>
            <a:fillRect/>
          </a:stretch>
        </p:blipFill>
        <p:spPr bwMode="auto">
          <a:xfrm>
            <a:off x="2590800" y="4114800"/>
            <a:ext cx="2571750" cy="25146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on Little Albert</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http://www.youtube.com/watch?v=Xt0ucxOrPQE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normAutofit fontScale="92500" lnSpcReduction="20000"/>
          </a:bodyPr>
          <a:lstStyle/>
          <a:p>
            <a:r>
              <a:rPr lang="en-US" u="sng" dirty="0" smtClean="0">
                <a:hlinkClick r:id="rId2"/>
              </a:rPr>
              <a:t>http://www.brynmawr.edu/Acads/Psych/rwozniak/watson.html</a:t>
            </a:r>
            <a:endParaRPr lang="en-US" dirty="0" smtClean="0"/>
          </a:p>
          <a:p>
            <a:r>
              <a:rPr lang="en-US" u="sng" dirty="0" smtClean="0">
                <a:hlinkClick r:id="rId3"/>
              </a:rPr>
              <a:t>http://facweb.furman.edu/~einstein/watson/watson1.htm</a:t>
            </a:r>
            <a:endParaRPr lang="en-US" dirty="0" smtClean="0"/>
          </a:p>
          <a:p>
            <a:r>
              <a:rPr lang="en-US" u="sng" dirty="0" smtClean="0">
                <a:hlinkClick r:id="rId4"/>
              </a:rPr>
              <a:t>http://psychology.about.com/b/2008/02/09/257235.htm</a:t>
            </a:r>
            <a:endParaRPr lang="en-US" dirty="0" smtClean="0"/>
          </a:p>
          <a:p>
            <a:r>
              <a:rPr lang="en-US" u="sng" dirty="0" smtClean="0">
                <a:hlinkClick r:id="rId5"/>
              </a:rPr>
              <a:t>http://www.britannica.com/EBchecked/topic/637615/John-B-Watson</a:t>
            </a:r>
            <a:endParaRPr lang="en-US" dirty="0" smtClean="0"/>
          </a:p>
          <a:p>
            <a:r>
              <a:rPr lang="en-US" u="sng" dirty="0" smtClean="0">
                <a:hlinkClick r:id="rId6"/>
              </a:rPr>
              <a:t>http://en.wikipedia.org/wiki/John_B._Watson</a:t>
            </a:r>
            <a:endParaRPr lang="en-US" dirty="0" smtClean="0"/>
          </a:p>
          <a:p>
            <a:r>
              <a:rPr lang="en-US" u="sng" dirty="0" smtClean="0">
                <a:hlinkClick r:id="rId7"/>
              </a:rPr>
              <a:t>http://www.muskingum.edu/~psych/psycweb/history/watson.htm</a:t>
            </a:r>
            <a:endParaRPr lang="en-US" dirty="0" smtClean="0"/>
          </a:p>
          <a:p>
            <a:r>
              <a:rPr lang="en-US" u="sng" dirty="0" smtClean="0">
                <a:hlinkClick r:id="rId8"/>
              </a:rPr>
              <a:t>http://psychclassics.yorku.ca/Watson/views.htm</a:t>
            </a:r>
            <a:endParaRPr lang="en-US" dirty="0" smtClean="0"/>
          </a:p>
          <a:p>
            <a:r>
              <a:rPr lang="en-US" u="sng" dirty="0" smtClean="0">
                <a:hlinkClick r:id="rId9"/>
              </a:rPr>
              <a:t>http://www.pbs.org/wgbh/aso/databank/entries/bhwats.html</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Data</a:t>
            </a:r>
            <a:endParaRPr lang="en-US" dirty="0"/>
          </a:p>
        </p:txBody>
      </p:sp>
      <p:sp>
        <p:nvSpPr>
          <p:cNvPr id="3" name="Content Placeholder 2"/>
          <p:cNvSpPr>
            <a:spLocks noGrp="1"/>
          </p:cNvSpPr>
          <p:nvPr>
            <p:ph idx="1"/>
          </p:nvPr>
        </p:nvSpPr>
        <p:spPr/>
        <p:txBody>
          <a:bodyPr/>
          <a:lstStyle/>
          <a:p>
            <a:r>
              <a:rPr lang="en-US" b="1" dirty="0" smtClean="0">
                <a:latin typeface="Arial" pitchFamily="34" charset="0"/>
                <a:cs typeface="Arial" pitchFamily="34" charset="0"/>
              </a:rPr>
              <a:t>Nationality:</a:t>
            </a:r>
            <a:r>
              <a:rPr lang="en-US" dirty="0" smtClean="0">
                <a:latin typeface="Arial" pitchFamily="34" charset="0"/>
                <a:cs typeface="Arial" pitchFamily="34" charset="0"/>
              </a:rPr>
              <a:t> United States</a:t>
            </a:r>
            <a:br>
              <a:rPr lang="en-US" dirty="0" smtClean="0">
                <a:latin typeface="Arial" pitchFamily="34" charset="0"/>
                <a:cs typeface="Arial" pitchFamily="34" charset="0"/>
              </a:rPr>
            </a:br>
            <a:r>
              <a:rPr lang="en-US" b="1" dirty="0" smtClean="0">
                <a:latin typeface="Arial" pitchFamily="34" charset="0"/>
                <a:cs typeface="Arial" pitchFamily="34" charset="0"/>
              </a:rPr>
              <a:t>Executive summary:</a:t>
            </a:r>
            <a:r>
              <a:rPr lang="en-US" dirty="0" smtClean="0">
                <a:latin typeface="Arial" pitchFamily="34" charset="0"/>
                <a:cs typeface="Arial" pitchFamily="34" charset="0"/>
              </a:rPr>
              <a:t> Founder of </a:t>
            </a:r>
            <a:r>
              <a:rPr lang="en-US" b="1" dirty="0" smtClean="0">
                <a:latin typeface="Arial" pitchFamily="34" charset="0"/>
                <a:cs typeface="Arial" pitchFamily="34" charset="0"/>
              </a:rPr>
              <a:t>Behaviorism</a:t>
            </a:r>
          </a:p>
          <a:p>
            <a:endParaRPr lang="en-US" dirty="0" smtClean="0">
              <a:latin typeface="Arial" pitchFamily="34" charset="0"/>
              <a:cs typeface="Arial" pitchFamily="34" charset="0"/>
            </a:endParaRPr>
          </a:p>
          <a:p>
            <a:r>
              <a:rPr lang="en-US" b="1" dirty="0" smtClean="0">
                <a:latin typeface="Arial" pitchFamily="34" charset="0"/>
                <a:cs typeface="Arial" pitchFamily="34" charset="0"/>
              </a:rPr>
              <a:t>Mother:</a:t>
            </a:r>
            <a:r>
              <a:rPr lang="en-US" dirty="0" smtClean="0">
                <a:latin typeface="Arial" pitchFamily="34" charset="0"/>
                <a:cs typeface="Arial" pitchFamily="34" charset="0"/>
              </a:rPr>
              <a:t> Emma Watson</a:t>
            </a:r>
            <a:br>
              <a:rPr lang="en-US" dirty="0" smtClean="0">
                <a:latin typeface="Arial" pitchFamily="34" charset="0"/>
                <a:cs typeface="Arial" pitchFamily="34" charset="0"/>
              </a:rPr>
            </a:br>
            <a:r>
              <a:rPr lang="en-US" b="1" dirty="0" smtClean="0">
                <a:latin typeface="Arial" pitchFamily="34" charset="0"/>
                <a:cs typeface="Arial" pitchFamily="34" charset="0"/>
              </a:rPr>
              <a:t>Father:</a:t>
            </a:r>
            <a:r>
              <a:rPr lang="en-US" dirty="0" smtClean="0">
                <a:latin typeface="Arial" pitchFamily="34" charset="0"/>
                <a:cs typeface="Arial" pitchFamily="34" charset="0"/>
              </a:rPr>
              <a:t> Pickens Watson</a:t>
            </a:r>
            <a:br>
              <a:rPr lang="en-US" dirty="0" smtClean="0">
                <a:latin typeface="Arial" pitchFamily="34" charset="0"/>
                <a:cs typeface="Arial" pitchFamily="34" charset="0"/>
              </a:rPr>
            </a:br>
            <a:r>
              <a:rPr lang="en-US" b="1" dirty="0" smtClean="0">
                <a:latin typeface="Arial" pitchFamily="34" charset="0"/>
                <a:cs typeface="Arial" pitchFamily="34" charset="0"/>
              </a:rPr>
              <a:t>Wife:</a:t>
            </a:r>
            <a:r>
              <a:rPr lang="en-US" dirty="0" smtClean="0">
                <a:latin typeface="Arial" pitchFamily="34" charset="0"/>
                <a:cs typeface="Arial" pitchFamily="34" charset="0"/>
              </a:rPr>
              <a:t> Mary Ickes (Divorced 1920).</a:t>
            </a:r>
            <a:br>
              <a:rPr lang="en-US" dirty="0" smtClean="0">
                <a:latin typeface="Arial" pitchFamily="34" charset="0"/>
                <a:cs typeface="Arial" pitchFamily="34" charset="0"/>
              </a:rPr>
            </a:br>
            <a:r>
              <a:rPr lang="en-US" b="1" dirty="0" smtClean="0">
                <a:latin typeface="Arial" pitchFamily="34" charset="0"/>
                <a:cs typeface="Arial" pitchFamily="34" charset="0"/>
              </a:rPr>
              <a:t>Wife:</a:t>
            </a:r>
            <a:r>
              <a:rPr lang="en-US" dirty="0" smtClean="0">
                <a:latin typeface="Arial" pitchFamily="34" charset="0"/>
                <a:cs typeface="Arial" pitchFamily="34" charset="0"/>
              </a:rPr>
              <a:t> Rosalie Rayner (His student).</a:t>
            </a:r>
            <a:r>
              <a:rPr lang="en-US" dirty="0" smtClean="0"/>
              <a:t/>
            </a:r>
            <a:br>
              <a:rPr lang="en-US" dirty="0" smtClean="0"/>
            </a:br>
            <a:endParaRPr lang="en-US" dirty="0"/>
          </a:p>
        </p:txBody>
      </p:sp>
      <p:pic>
        <p:nvPicPr>
          <p:cNvPr id="4098" name="Picture 2" descr="https://intro2psych.wikispaces.com/file/view/Press.sized.jpg/32395879"/>
          <p:cNvPicPr>
            <a:picLocks noChangeAspect="1" noChangeArrowheads="1"/>
          </p:cNvPicPr>
          <p:nvPr/>
        </p:nvPicPr>
        <p:blipFill>
          <a:blip r:embed="rId2" cstate="print"/>
          <a:srcRect/>
          <a:stretch>
            <a:fillRect/>
          </a:stretch>
        </p:blipFill>
        <p:spPr bwMode="auto">
          <a:xfrm>
            <a:off x="6324600" y="3200400"/>
            <a:ext cx="2514600" cy="2966224"/>
          </a:xfrm>
          <a:prstGeom prst="rect">
            <a:avLst/>
          </a:prstGeom>
          <a:noFill/>
        </p:spPr>
      </p:pic>
      <p:sp>
        <p:nvSpPr>
          <p:cNvPr id="6" name="TextBox 5"/>
          <p:cNvSpPr txBox="1"/>
          <p:nvPr/>
        </p:nvSpPr>
        <p:spPr>
          <a:xfrm>
            <a:off x="6553200" y="5867400"/>
            <a:ext cx="2133600" cy="381000"/>
          </a:xfrm>
          <a:prstGeom prst="rect">
            <a:avLst/>
          </a:prstGeom>
          <a:noFill/>
        </p:spPr>
        <p:txBody>
          <a:bodyPr wrap="square" rtlCol="0">
            <a:spAutoFit/>
          </a:bodyPr>
          <a:lstStyle/>
          <a:p>
            <a:r>
              <a:rPr lang="en-US" b="1" dirty="0" smtClean="0"/>
              <a:t>Behaviorism</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Life</a:t>
            </a:r>
            <a:endParaRPr lang="en-US" dirty="0"/>
          </a:p>
        </p:txBody>
      </p:sp>
      <p:sp>
        <p:nvSpPr>
          <p:cNvPr id="3" name="Content Placeholder 2"/>
          <p:cNvSpPr>
            <a:spLocks noGrp="1"/>
          </p:cNvSpPr>
          <p:nvPr>
            <p:ph idx="1"/>
          </p:nvPr>
        </p:nvSpPr>
        <p:spPr/>
        <p:txBody>
          <a:bodyPr/>
          <a:lstStyle/>
          <a:p>
            <a:r>
              <a:rPr lang="en-US" dirty="0" smtClean="0"/>
              <a:t>Watson was born and raised in Greenville, South Carolina. He entered college at the age of 16 and left it at the age of 21 already with a masters degree. He worked for a year as a principal for grade school and the went to the University of Chicago to study philosophy. </a:t>
            </a:r>
            <a:endParaRPr lang="en-US" dirty="0"/>
          </a:p>
        </p:txBody>
      </p:sp>
      <p:pic>
        <p:nvPicPr>
          <p:cNvPr id="1028" name="Picture 4" descr="http://ftp.ccccd.edu/lstern/watson-yg.jpg"/>
          <p:cNvPicPr>
            <a:picLocks noChangeAspect="1" noChangeArrowheads="1"/>
          </p:cNvPicPr>
          <p:nvPr/>
        </p:nvPicPr>
        <p:blipFill>
          <a:blip r:embed="rId2" cstate="print"/>
          <a:srcRect/>
          <a:stretch>
            <a:fillRect/>
          </a:stretch>
        </p:blipFill>
        <p:spPr bwMode="auto">
          <a:xfrm>
            <a:off x="2667000" y="4038600"/>
            <a:ext cx="1828800" cy="263115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 Infants</a:t>
            </a:r>
            <a:endParaRPr lang="en-US" dirty="0"/>
          </a:p>
        </p:txBody>
      </p:sp>
      <p:sp>
        <p:nvSpPr>
          <p:cNvPr id="3" name="Content Placeholder 2"/>
          <p:cNvSpPr>
            <a:spLocks noGrp="1"/>
          </p:cNvSpPr>
          <p:nvPr>
            <p:ph idx="1"/>
          </p:nvPr>
        </p:nvSpPr>
        <p:spPr/>
        <p:txBody>
          <a:bodyPr>
            <a:normAutofit/>
          </a:bodyPr>
          <a:lstStyle/>
          <a:p>
            <a:r>
              <a:rPr lang="en-US" dirty="0" smtClean="0"/>
              <a:t>“Give me a dozen healthy infants, well-formed, and my own specified world to bring them up in and I'll guarantee to take any one at random and train him to become any type of specialist I might select – doctor, lawyer, artist, merchant-chief and, yes, even beggar-man and thief, regardless of his talents, penchants, tendencies, abilities, vocations, and race of his ancestors. </a:t>
            </a:r>
            <a:endParaRPr lang="en-US" dirty="0"/>
          </a:p>
        </p:txBody>
      </p:sp>
      <p:pic>
        <p:nvPicPr>
          <p:cNvPr id="19458" name="Picture 2" descr="http://fishbein.uchicago.edu/images/watson.jpg"/>
          <p:cNvPicPr>
            <a:picLocks noChangeAspect="1" noChangeArrowheads="1"/>
          </p:cNvPicPr>
          <p:nvPr/>
        </p:nvPicPr>
        <p:blipFill>
          <a:blip r:embed="rId2" cstate="print"/>
          <a:srcRect/>
          <a:stretch>
            <a:fillRect/>
          </a:stretch>
        </p:blipFill>
        <p:spPr bwMode="auto">
          <a:xfrm>
            <a:off x="2513771" y="4724400"/>
            <a:ext cx="1677229" cy="2057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 Infants</a:t>
            </a:r>
            <a:endParaRPr lang="en-US" dirty="0"/>
          </a:p>
        </p:txBody>
      </p:sp>
      <p:sp>
        <p:nvSpPr>
          <p:cNvPr id="3" name="Content Placeholder 2"/>
          <p:cNvSpPr>
            <a:spLocks noGrp="1"/>
          </p:cNvSpPr>
          <p:nvPr>
            <p:ph idx="1"/>
          </p:nvPr>
        </p:nvSpPr>
        <p:spPr/>
        <p:txBody>
          <a:bodyPr/>
          <a:lstStyle/>
          <a:p>
            <a:r>
              <a:rPr lang="en-US" dirty="0" smtClean="0"/>
              <a:t>I am going beyond my facts and I admit it, but so have the advocates of the contrary and they have been doing it for many thousands of years”. [Behaviorism (1930), p. 82]</a:t>
            </a:r>
            <a:endParaRPr lang="en-US" dirty="0"/>
          </a:p>
        </p:txBody>
      </p:sp>
      <p:pic>
        <p:nvPicPr>
          <p:cNvPr id="18434" name="Picture 2" descr="http://graphics8.nytimes.com/images/2006/02/06/books/brooks2.450.jpg"/>
          <p:cNvPicPr>
            <a:picLocks noChangeAspect="1" noChangeArrowheads="1"/>
          </p:cNvPicPr>
          <p:nvPr/>
        </p:nvPicPr>
        <p:blipFill>
          <a:blip r:embed="rId2" cstate="print"/>
          <a:srcRect/>
          <a:stretch>
            <a:fillRect/>
          </a:stretch>
        </p:blipFill>
        <p:spPr bwMode="auto">
          <a:xfrm>
            <a:off x="2819400" y="3429000"/>
            <a:ext cx="3448050" cy="327947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 Infants</a:t>
            </a:r>
            <a:endParaRPr lang="en-US" dirty="0"/>
          </a:p>
        </p:txBody>
      </p:sp>
      <p:sp>
        <p:nvSpPr>
          <p:cNvPr id="3" name="Content Placeholder 2"/>
          <p:cNvSpPr>
            <a:spLocks noGrp="1"/>
          </p:cNvSpPr>
          <p:nvPr>
            <p:ph idx="1"/>
          </p:nvPr>
        </p:nvSpPr>
        <p:spPr/>
        <p:txBody>
          <a:bodyPr/>
          <a:lstStyle/>
          <a:p>
            <a:r>
              <a:rPr lang="en-US" dirty="0" smtClean="0"/>
              <a:t>The past quote states Watson’s ideas of behaviorism very clearly. He thought he could make any enfant, regardless his abilities, where he came from or anything else, and turn him into what ever he wanted to. The quote is often presented without the last sentence, in which he states that he is going “beyond his facts”.</a:t>
            </a:r>
            <a:endParaRPr lang="en-US" dirty="0"/>
          </a:p>
        </p:txBody>
      </p:sp>
      <p:pic>
        <p:nvPicPr>
          <p:cNvPr id="4" name="Picture 2" descr="http://www.lifecircles-inc.com/Learningtheories/behaviorism/Watson_files/page20_1.gif"/>
          <p:cNvPicPr>
            <a:picLocks noChangeAspect="1" noChangeArrowheads="1"/>
          </p:cNvPicPr>
          <p:nvPr/>
        </p:nvPicPr>
        <p:blipFill>
          <a:blip r:embed="rId2" cstate="print"/>
          <a:srcRect/>
          <a:stretch>
            <a:fillRect/>
          </a:stretch>
        </p:blipFill>
        <p:spPr bwMode="auto">
          <a:xfrm>
            <a:off x="2819400" y="4278922"/>
            <a:ext cx="1828800" cy="257907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Behavior</a:t>
            </a:r>
            <a:endParaRPr lang="en-US" dirty="0"/>
          </a:p>
        </p:txBody>
      </p:sp>
      <p:sp>
        <p:nvSpPr>
          <p:cNvPr id="3" name="Content Placeholder 2"/>
          <p:cNvSpPr>
            <a:spLocks noGrp="1"/>
          </p:cNvSpPr>
          <p:nvPr>
            <p:ph idx="1"/>
          </p:nvPr>
        </p:nvSpPr>
        <p:spPr/>
        <p:txBody>
          <a:bodyPr/>
          <a:lstStyle/>
          <a:p>
            <a:r>
              <a:rPr lang="en-US" dirty="0" smtClean="0"/>
              <a:t>For several years, Watson researched the physical development of the white rat, correlated with its nervous system. In his work he described the relationship between the brain and the learning system of rats in different ages.</a:t>
            </a:r>
            <a:endParaRPr lang="en-US" dirty="0"/>
          </a:p>
        </p:txBody>
      </p:sp>
      <p:pic>
        <p:nvPicPr>
          <p:cNvPr id="20482" name="Picture 2" descr="http://www.uniquedaily.com/wp-content/uploads/2008/08/white-rats-orchestra.jpg"/>
          <p:cNvPicPr>
            <a:picLocks noChangeAspect="1" noChangeArrowheads="1"/>
          </p:cNvPicPr>
          <p:nvPr/>
        </p:nvPicPr>
        <p:blipFill>
          <a:blip r:embed="rId2" cstate="print"/>
          <a:srcRect/>
          <a:stretch>
            <a:fillRect/>
          </a:stretch>
        </p:blipFill>
        <p:spPr bwMode="auto">
          <a:xfrm>
            <a:off x="4953000" y="4038600"/>
            <a:ext cx="3552825" cy="265912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Behaviorism</a:t>
            </a:r>
            <a:endParaRPr lang="en-US" dirty="0"/>
          </a:p>
        </p:txBody>
      </p:sp>
      <p:sp>
        <p:nvSpPr>
          <p:cNvPr id="3" name="Content Placeholder 2"/>
          <p:cNvSpPr>
            <a:spLocks noGrp="1"/>
          </p:cNvSpPr>
          <p:nvPr>
            <p:ph idx="1"/>
          </p:nvPr>
        </p:nvSpPr>
        <p:spPr/>
        <p:txBody>
          <a:bodyPr/>
          <a:lstStyle/>
          <a:p>
            <a:r>
              <a:rPr lang="en-US" dirty="0" smtClean="0"/>
              <a:t>In 1913 Watson published works providing information of his thoughts on psychology and behavior. The article was called “Psychology as the Behaviorist Views It”. In the article he mentioned a new philosophy in psychology, behaviorism. </a:t>
            </a:r>
            <a:endParaRPr lang="en-US" dirty="0"/>
          </a:p>
        </p:txBody>
      </p:sp>
      <p:pic>
        <p:nvPicPr>
          <p:cNvPr id="21506" name="Picture 2" descr="http://www.cartoonstock.com/lowres/shr0927l.jpg"/>
          <p:cNvPicPr>
            <a:picLocks noChangeAspect="1" noChangeArrowheads="1"/>
          </p:cNvPicPr>
          <p:nvPr/>
        </p:nvPicPr>
        <p:blipFill>
          <a:blip r:embed="rId2" cstate="print"/>
          <a:srcRect/>
          <a:stretch>
            <a:fillRect/>
          </a:stretch>
        </p:blipFill>
        <p:spPr bwMode="auto">
          <a:xfrm>
            <a:off x="4572000" y="3733800"/>
            <a:ext cx="3295134" cy="27432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560</TotalTime>
  <Words>930</Words>
  <Application>Microsoft Office PowerPoint</Application>
  <PresentationFormat>On-screen Show (4:3)</PresentationFormat>
  <Paragraphs>57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Flow</vt:lpstr>
      <vt:lpstr>John Broadus Watson</vt:lpstr>
      <vt:lpstr>Personal Data</vt:lpstr>
      <vt:lpstr>Personal Data</vt:lpstr>
      <vt:lpstr>Early Life</vt:lpstr>
      <vt:lpstr>12 Infants</vt:lpstr>
      <vt:lpstr>12 Infants</vt:lpstr>
      <vt:lpstr>12 Infants</vt:lpstr>
      <vt:lpstr>Animal  Behavior</vt:lpstr>
      <vt:lpstr>Behaviorism</vt:lpstr>
      <vt:lpstr>Behaviorism</vt:lpstr>
      <vt:lpstr>Behaviorism</vt:lpstr>
      <vt:lpstr>Behaviorism</vt:lpstr>
      <vt:lpstr>Little Albert</vt:lpstr>
      <vt:lpstr>Little Albert</vt:lpstr>
      <vt:lpstr>Little Albert</vt:lpstr>
      <vt:lpstr>Rosalie Rayner</vt:lpstr>
      <vt:lpstr>Advertising</vt:lpstr>
      <vt:lpstr>Advertising</vt:lpstr>
      <vt:lpstr>After Life</vt:lpstr>
      <vt:lpstr>After Life</vt:lpstr>
      <vt:lpstr>Video on Little Albert</vt:lpstr>
      <vt:lpstr>Works Cited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Broadus Watson</dc:title>
  <dc:creator>Student_28</dc:creator>
  <cp:lastModifiedBy>Comp13</cp:lastModifiedBy>
  <cp:revision>58</cp:revision>
  <dcterms:created xsi:type="dcterms:W3CDTF">2009-10-22T19:07:40Z</dcterms:created>
  <dcterms:modified xsi:type="dcterms:W3CDTF">2009-11-09T15:02:27Z</dcterms:modified>
</cp:coreProperties>
</file>